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319" r:id="rId2"/>
    <p:sldId id="318" r:id="rId3"/>
    <p:sldId id="343" r:id="rId4"/>
    <p:sldId id="274" r:id="rId5"/>
    <p:sldId id="275" r:id="rId6"/>
    <p:sldId id="306" r:id="rId7"/>
    <p:sldId id="276" r:id="rId8"/>
    <p:sldId id="307" r:id="rId9"/>
    <p:sldId id="309" r:id="rId10"/>
    <p:sldId id="331" r:id="rId11"/>
    <p:sldId id="330" r:id="rId12"/>
    <p:sldId id="332" r:id="rId13"/>
    <p:sldId id="333" r:id="rId14"/>
    <p:sldId id="334" r:id="rId15"/>
    <p:sldId id="336" r:id="rId16"/>
    <p:sldId id="335" r:id="rId17"/>
    <p:sldId id="277" r:id="rId18"/>
    <p:sldId id="338" r:id="rId19"/>
    <p:sldId id="340" r:id="rId20"/>
    <p:sldId id="342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Bunnie" initials="WB" lastIdx="14" clrIdx="0">
    <p:extLst>
      <p:ext uri="{19B8F6BF-5375-455C-9EA6-DF929625EA0E}">
        <p15:presenceInfo xmlns:p15="http://schemas.microsoft.com/office/powerpoint/2012/main" userId="S::bward@che.sc.gov::b3b72741-5598-4ada-b204-bd08f911b0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11E"/>
    <a:srgbClr val="82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4750" autoAdjust="0"/>
  </p:normalViewPr>
  <p:slideViewPr>
    <p:cSldViewPr>
      <p:cViewPr varScale="1">
        <p:scale>
          <a:sx n="62" d="100"/>
          <a:sy n="62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of\AppData\Roaming\Microsoft\Excel\Presentation%20Information%20(version%201).xlsb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91900308456437"/>
          <c:y val="9.3970187688803053E-2"/>
          <c:w val="0.79652547968425103"/>
          <c:h val="0.69272718268706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Recurring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773466833541929E-2"/>
                  <c:y val="-1.572327044025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43-4D2B-B4A6-090037F9B8E5}"/>
                </c:ext>
              </c:extLst>
            </c:dLbl>
            <c:dLbl>
              <c:idx val="1"/>
              <c:layout>
                <c:manualLayout>
                  <c:x val="-2.8785982478097622E-2"/>
                  <c:y val="-1.57232704402515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$35,515,339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43-4D2B-B4A6-090037F9B8E5}"/>
                </c:ext>
              </c:extLst>
            </c:dLbl>
            <c:dLbl>
              <c:idx val="2"/>
              <c:layout>
                <c:manualLayout>
                  <c:x val="-2.1276595744680851E-2"/>
                  <c:y val="-1.572327044025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43-4D2B-B4A6-090037F9B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Sheet1!$B$5:$B$7</c:f>
              <c:numCache>
                <c:formatCode>_("$"* #,##0_);_("$"* \(#,##0\);_("$"* "-"_);_(@_)</c:formatCode>
                <c:ptCount val="3"/>
                <c:pt idx="0">
                  <c:v>35442484</c:v>
                </c:pt>
                <c:pt idx="1">
                  <c:v>35473486</c:v>
                </c:pt>
                <c:pt idx="2">
                  <c:v>35515339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3-4D2B-B4A6-090037F9B8E5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Non-Recurring Capital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Sheet1!$C$5:$C$7</c:f>
              <c:numCache>
                <c:formatCode>_("$"* #,##0_);_("$"* \(#,##0\);_("$"* "-"_);_(@_)</c:formatCode>
                <c:ptCount val="3"/>
                <c:pt idx="0">
                  <c:v>350822170</c:v>
                </c:pt>
                <c:pt idx="1">
                  <c:v>367390299</c:v>
                </c:pt>
                <c:pt idx="2">
                  <c:v>364563519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43-4D2B-B4A6-090037F9B8E5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70337922402959E-2"/>
                  <c:y val="-6.28930817610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43-4D2B-B4A6-090037F9B8E5}"/>
                </c:ext>
              </c:extLst>
            </c:dLbl>
            <c:dLbl>
              <c:idx val="1"/>
              <c:layout>
                <c:manualLayout>
                  <c:x val="1.2515644555694618E-2"/>
                  <c:y val="-8.176100628930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43-4D2B-B4A6-090037F9B8E5}"/>
                </c:ext>
              </c:extLst>
            </c:dLbl>
            <c:dLbl>
              <c:idx val="2"/>
              <c:layout>
                <c:manualLayout>
                  <c:x val="1.5018773466833358E-2"/>
                  <c:y val="-6.28930817610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43-4D2B-B4A6-090037F9B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Sheet1!$D$5:$D$7</c:f>
              <c:numCache>
                <c:formatCode>_("$"* #,##0_);_("$"* \(#,##0\);_("$"* "-"_);_(@_)</c:formatCode>
                <c:ptCount val="3"/>
                <c:pt idx="0">
                  <c:v>5469188</c:v>
                </c:pt>
                <c:pt idx="1">
                  <c:v>5469188</c:v>
                </c:pt>
                <c:pt idx="2">
                  <c:v>5469188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43-4D2B-B4A6-090037F9B8E5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025031289111345E-2"/>
                  <c:y val="-6.2893081761006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43-4D2B-B4A6-090037F9B8E5}"/>
                </c:ext>
              </c:extLst>
            </c:dLbl>
            <c:dLbl>
              <c:idx val="2"/>
              <c:layout>
                <c:manualLayout>
                  <c:x val="2.1276595744680851E-2"/>
                  <c:y val="-6.2893081761006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43-4D2B-B4A6-090037F9B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Sheet1!$E$5:$E$7</c:f>
              <c:numCache>
                <c:formatCode>_("$"* #,##0_);_("$"* \(#,##0\);_("$"* "-"_);_(@_)</c:formatCode>
                <c:ptCount val="3"/>
                <c:pt idx="0">
                  <c:v>4729832</c:v>
                </c:pt>
                <c:pt idx="1">
                  <c:v>4729832</c:v>
                </c:pt>
                <c:pt idx="2">
                  <c:v>4729832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43-4D2B-B4A6-090037F9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496688"/>
        <c:axId val="878497016"/>
      </c:barChart>
      <c:lineChart>
        <c:grouping val="standard"/>
        <c:varyColors val="0"/>
        <c:ser>
          <c:idx val="4"/>
          <c:order val="4"/>
          <c:tx>
            <c:strRef>
              <c:f>Sheet1!$F$4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430025721127792E-2"/>
                  <c:y val="2.777769524092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43-4D2B-B4A6-090037F9B8E5}"/>
                </c:ext>
              </c:extLst>
            </c:dLbl>
            <c:dLbl>
              <c:idx val="1"/>
              <c:layout>
                <c:manualLayout>
                  <c:x val="-8.8155371379578809E-2"/>
                  <c:y val="3.703709206160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43-4D2B-B4A6-090037F9B8E5}"/>
                </c:ext>
              </c:extLst>
            </c:dLbl>
            <c:dLbl>
              <c:idx val="2"/>
              <c:layout>
                <c:manualLayout>
                  <c:x val="-9.4993742177722343E-2"/>
                  <c:y val="3.0922349328975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$409,685,277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43-4D2B-B4A6-090037F9B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Sheet1!$F$5:$F$7</c:f>
              <c:numCache>
                <c:formatCode>_("$"* #,##0_);_("$"* \(#,##0\);_("$"* "-"_);_(@_)</c:formatCode>
                <c:ptCount val="3"/>
                <c:pt idx="0">
                  <c:v>396463674</c:v>
                </c:pt>
                <c:pt idx="1">
                  <c:v>413062805</c:v>
                </c:pt>
                <c:pt idx="2">
                  <c:v>410277878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43-4D2B-B4A6-090037F9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496688"/>
        <c:axId val="878497016"/>
      </c:lineChart>
      <c:catAx>
        <c:axId val="8784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497016"/>
        <c:crosses val="autoZero"/>
        <c:auto val="1"/>
        <c:lblAlgn val="ctr"/>
        <c:lblOffset val="100"/>
        <c:noMultiLvlLbl val="0"/>
      </c:catAx>
      <c:valAx>
        <c:axId val="8784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4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82A1CD"/>
            </a:solidFill>
            <a:ln>
              <a:noFill/>
            </a:ln>
            <a:effectLst/>
          </c:spPr>
          <c:dPt>
            <c:idx val="1"/>
            <c:bubble3D val="0"/>
            <c:spPr>
              <a:solidFill>
                <a:srgbClr val="053B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A-4B96-B338-582968A26888}"/>
              </c:ext>
            </c:extLst>
          </c:dPt>
          <c:dPt>
            <c:idx val="2"/>
            <c:bubble3D val="0"/>
            <c:spPr>
              <a:solidFill>
                <a:srgbClr val="507B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A-4B96-B338-582968A26888}"/>
              </c:ext>
            </c:extLst>
          </c:dPt>
          <c:dPt>
            <c:idx val="3"/>
            <c:bubble3D val="0"/>
            <c:spPr>
              <a:solidFill>
                <a:srgbClr val="0228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A-4B96-B338-582968A268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61B2AE8-CFB7-4ACB-AF96-428ECA80252E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.</a:t>
                    </a:r>
                    <a:fld id="{6F1D9229-58DA-42FE-A9BD-6B3A25D7B68F}" type="PERCENTAGE">
                      <a:rPr lang="en-US" baseline="0" smtClean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C19-4FDF-A687-AC29BA58E7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6FDB4E-5CCE-4AC9-8DB6-A4E4CFA04071}" type="VALUE">
                      <a:rPr lang="en-US" smtClean="0"/>
                      <a:pPr/>
                      <a:t>[VALUE]</a:t>
                    </a:fld>
                    <a:r>
                      <a:rPr lang="en-US"/>
                      <a:t>.</a:t>
                    </a:r>
                    <a:r>
                      <a:rPr lang="en-US" baseline="0"/>
                      <a:t> </a:t>
                    </a:r>
                    <a:fld id="{801D0A08-CA37-4E05-BBF7-05ED15E989F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0A-4B96-B338-582968A268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636584-F47E-4A49-A138-125D7FA8B59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0A-4B96-B338-582968A26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Dubai Light" panose="020B0303030403030204" pitchFamily="34" charset="-78"/>
                    <a:cs typeface="Dubai Light" panose="020B0303030403030204" pitchFamily="34" charset="-78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Sheet1!$C$44:$C$45</c:f>
              <c:strCache>
                <c:ptCount val="2"/>
                <c:pt idx="0">
                  <c:v>African American</c:v>
                </c:pt>
                <c:pt idx="1">
                  <c:v>White</c:v>
                </c:pt>
              </c:strCache>
            </c:strRef>
          </c:cat>
          <c:val>
            <c:numRef>
              <c:f>Sheet1!$D$44:$D$45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0A-4B96-B338-582968A268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818350831146105"/>
          <c:y val="0.3391206189721635"/>
          <c:w val="0.27139982502187227"/>
          <c:h val="0.29496251690589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Dubai Medium" panose="020B0603030403030204" pitchFamily="34" charset="-78"/>
              <a:ea typeface="+mn-ea"/>
              <a:cs typeface="Dubai Medium" panose="020B0603030403030204" pitchFamily="34" charset="-78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Sheet1!$C$3:$D$7</cx:f>
        <cx:lvl ptCount="5">
          <cx:pt idx="0">Asian</cx:pt>
          <cx:pt idx="1">African American</cx:pt>
          <cx:pt idx="2">2+ Races</cx:pt>
          <cx:pt idx="3">White</cx:pt>
        </cx:lvl>
        <cx:lvl ptCount="5">
          <cx:pt idx="0">Filled</cx:pt>
          <cx:pt idx="4">Vacant</cx:pt>
        </cx:lvl>
      </cx:strDim>
      <cx:numDim type="size">
        <cx:f>Sheet1!$E$3:$E$7</cx:f>
        <cx:lvl ptCount="5" formatCode="General">
          <cx:pt idx="0">1</cx:pt>
          <cx:pt idx="1">19</cx:pt>
          <cx:pt idx="2">0</cx:pt>
          <cx:pt idx="3">9</cx:pt>
          <cx:pt idx="4">14</cx:pt>
        </cx:lvl>
      </cx:numDim>
    </cx:data>
  </cx:chartData>
  <cx:chart>
    <cx:title pos="t" align="ctr" overlay="0">
      <cx:tx>
        <cx:txData>
          <cx:v>FTEs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000" b="0" i="0" u="none" strike="noStrike" baseline="0" dirty="0">
              <a:solidFill>
                <a:sysClr val="windowText" lastClr="000000"/>
              </a:solidFill>
              <a:latin typeface="Dubai Medium" panose="020B0603030403030204" pitchFamily="34" charset="-78"/>
              <a:cs typeface="Dubai Medium" panose="020B0603030403030204" pitchFamily="34" charset="-78"/>
            </a:rPr>
            <a:t>FTEs</a:t>
          </a:r>
        </a:p>
      </cx:txPr>
    </cx:title>
    <cx:plotArea>
      <cx:plotAreaRegion>
        <cx:series layoutId="treemap" uniqueId="{2522C723-4272-4F5D-A0E3-B8249F78F977}">
          <cx:dataPt idx="0">
            <cx:spPr>
              <a:solidFill>
                <a:srgbClr val="053B8C"/>
              </a:solidFill>
            </cx:spPr>
          </cx:dataPt>
          <cx:dataPt idx="5">
            <cx:spPr>
              <a:solidFill>
                <a:sysClr val="window" lastClr="FFFFFF">
                  <a:lumMod val="85000"/>
                </a:sys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>
                    <a:latin typeface="Dubai Light" panose="020B0303030403030204" pitchFamily="34" charset="-78"/>
                    <a:ea typeface="Dubai Light" panose="020B0303030403030204" pitchFamily="34" charset="-78"/>
                    <a:cs typeface="Dubai Light" panose="020B0303030403030204" pitchFamily="34" charset="-78"/>
                  </a:defRPr>
                </a:pPr>
                <a:endParaRPr lang="en-US" sz="1050" b="0" i="0" u="none" strike="noStrike" baseline="0">
                  <a:solidFill>
                    <a:sysClr val="window" lastClr="FFFFFF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endParaRPr>
              </a:p>
            </cx:txPr>
            <cx:visibility seriesName="0" categoryName="1" value="1"/>
            <cx:separator>, </cx:separator>
            <cx:dataLabel idx="5" pos="in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050" b="0" i="0" u="none" strike="noStrike" baseline="0">
                      <a:solidFill>
                        <a:schemeClr val="tx1"/>
                      </a:solidFill>
                      <a:latin typeface="Dubai Light" panose="020B0303030403030204" pitchFamily="34" charset="-78"/>
                      <a:cs typeface="Dubai Light" panose="020B0303030403030204" pitchFamily="34" charset="-78"/>
                    </a:rPr>
                    <a:t>Vacant, 14</a:t>
                  </a:r>
                </a:p>
              </cx:txPr>
            </cx:dataLabel>
            <cx:dataLabelHidden idx="0"/>
          </cx:dataLabels>
          <cx:dataId val="0"/>
          <cx:layoutPr>
            <cx:parentLabelLayout val="overlapping"/>
          </cx:layoutPr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50">
              <a:solidFill>
                <a:sysClr val="windowText" lastClr="000000"/>
              </a:solidFill>
              <a:latin typeface="Dubai Medium" panose="020B0603030403030204" pitchFamily="34" charset="-78"/>
              <a:ea typeface="Dubai Medium" panose="020B0603030403030204" pitchFamily="34" charset="-78"/>
              <a:cs typeface="Dubai Medium" panose="020B0603030403030204" pitchFamily="34" charset="-78"/>
            </a:defRPr>
          </a:pPr>
          <a:endParaRPr lang="en-US" sz="1050" b="0" i="0" u="none" strike="noStrike" baseline="0">
            <a:solidFill>
              <a:sysClr val="windowText" lastClr="000000"/>
            </a:solidFill>
            <a:latin typeface="Dubai Medium" panose="020B0603030403030204" pitchFamily="34" charset="-78"/>
            <a:cs typeface="Dubai Medium" panose="020B0603030403030204" pitchFamily="34" charset="-78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Sheet1!$C$9:$D$13</cx:f>
        <cx:lvl ptCount="5">
          <cx:pt idx="0">Asian</cx:pt>
          <cx:pt idx="1">African American</cx:pt>
          <cx:pt idx="2">2+ Races</cx:pt>
          <cx:pt idx="3">White</cx:pt>
        </cx:lvl>
        <cx:lvl ptCount="5">
          <cx:pt idx="0">Filled</cx:pt>
          <cx:pt idx="4">Vacant</cx:pt>
        </cx:lvl>
      </cx:strDim>
      <cx:numDim type="size">
        <cx:f>Sheet1!$E$9:$E$13</cx:f>
        <cx:lvl ptCount="5" formatCode="General">
          <cx:pt idx="0">0</cx:pt>
          <cx:pt idx="1">3</cx:pt>
          <cx:pt idx="2">1</cx:pt>
          <cx:pt idx="3">9</cx:pt>
          <cx:pt idx="4">19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atin typeface="Dubai Medium" panose="020B0603030403030204" pitchFamily="34" charset="-78"/>
                <a:ea typeface="Dubai Medium" panose="020B0603030403030204" pitchFamily="34" charset="-78"/>
                <a:cs typeface="Dubai Medium" panose="020B0603030403030204" pitchFamily="34" charset="-78"/>
              </a:defRPr>
            </a:pPr>
            <a:r>
              <a:rPr lang="en-US" sz="2000" b="0" i="0" u="none" strike="noStrike" baseline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Temporary Employees</a:t>
            </a:r>
            <a:endParaRPr lang="en-US" sz="1400" b="0" i="0" u="none" strike="noStrike" baseline="0">
              <a:solidFill>
                <a:sysClr val="windowText" lastClr="00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cx:rich>
      </cx:tx>
    </cx:title>
    <cx:plotArea>
      <cx:plotAreaRegion>
        <cx:series layoutId="treemap" uniqueId="{69FBB6D5-B5CE-42CF-BE0C-6F1C0C7B01A5}">
          <cx:dataPt idx="0">
            <cx:spPr>
              <a:solidFill>
                <a:srgbClr val="053B8C"/>
              </a:solidFill>
            </cx:spPr>
          </cx:dataPt>
          <cx:dataPt idx="5">
            <cx:spPr>
              <a:solidFill>
                <a:sysClr val="window" lastClr="FFFFFF">
                  <a:lumMod val="85000"/>
                </a:sys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>
                    <a:latin typeface="Dubai Light" panose="020B0303030403030204" pitchFamily="34" charset="-78"/>
                    <a:ea typeface="Dubai Light" panose="020B0303030403030204" pitchFamily="34" charset="-78"/>
                    <a:cs typeface="Dubai Light" panose="020B0303030403030204" pitchFamily="34" charset="-78"/>
                  </a:defRPr>
                </a:pPr>
                <a:endParaRPr lang="en-US" sz="1050" b="0" i="0" u="none" strike="noStrike" baseline="0">
                  <a:solidFill>
                    <a:sysClr val="window" lastClr="FFFFFF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endParaRPr>
              </a:p>
            </cx:txPr>
            <cx:visibility seriesName="0" categoryName="1" value="1"/>
            <cx:separator>, </cx:separator>
            <cx:dataLabel idx="5" pos="in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 sz="1050" b="0" i="0" u="none" strike="noStrike" baseline="0">
                      <a:solidFill>
                        <a:sysClr val="windowText" lastClr="000000"/>
                      </a:solidFill>
                      <a:latin typeface="Dubai Light" panose="020B0303030403030204" pitchFamily="34" charset="-78"/>
                      <a:cs typeface="Dubai Light" panose="020B0303030403030204" pitchFamily="34" charset="-78"/>
                    </a:rPr>
                    <a:t>Vacant, 19</a:t>
                  </a:r>
                </a:p>
              </cx:txPr>
            </cx:dataLabel>
            <cx:dataLabelHidden idx="0"/>
          </cx:dataLabels>
          <cx:dataId val="0"/>
          <cx:layoutPr>
            <cx:parentLabelLayout val="overlapping"/>
          </cx:layoutPr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50">
              <a:solidFill>
                <a:schemeClr val="tx1"/>
              </a:solidFill>
              <a:latin typeface="Dubai Medium" panose="020B0603030403030204" pitchFamily="34" charset="-78"/>
              <a:ea typeface="Dubai Medium" panose="020B0603030403030204" pitchFamily="34" charset="-78"/>
              <a:cs typeface="Dubai Medium" panose="020B0603030403030204" pitchFamily="34" charset="-78"/>
            </a:defRPr>
          </a:pPr>
          <a:endParaRPr lang="en-US" sz="1050" b="0" i="0" u="none" strike="noStrike" baseline="0">
            <a:solidFill>
              <a:schemeClr val="tx1"/>
            </a:solidFill>
            <a:latin typeface="Dubai Medium" panose="020B0603030403030204" pitchFamily="34" charset="-78"/>
            <a:cs typeface="Dubai Medium" panose="020B0603030403030204" pitchFamily="34" charset="-78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5E12B3-652A-421F-B6BD-01F51813992C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1258D1-5F91-4AF6-839C-B43E30244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27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5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1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5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in 2021 from 2020 relates to not receiving HEEEP and Carolina Cluster appropriations from FY 18-19 certified lottery surplus.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8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1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258D1-5F91-4AF6-839C-B43E30244A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3649" y="4602416"/>
            <a:ext cx="7304705" cy="791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rgbClr val="EBB11E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2950" y="-450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797FBA2-06E2-4233-A01F-0599D828F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900" y="5425454"/>
            <a:ext cx="5664200" cy="59914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4065AA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37766-BB39-4AD5-8EAE-C02017E60C0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73599" y="3970957"/>
            <a:ext cx="2844800" cy="365125"/>
          </a:xfrm>
        </p:spPr>
        <p:txBody>
          <a:bodyPr anchor="b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A19D6C22-BF2D-41F7-BA7A-C519BE144C63}" type="datetime1">
              <a:rPr lang="en-US" smtClean="0"/>
              <a:t>1/4/2021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811407-8C92-440A-A533-A36539BC7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20031" r="23203" b="6876"/>
          <a:stretch/>
        </p:blipFill>
        <p:spPr>
          <a:xfrm>
            <a:off x="4451072" y="833405"/>
            <a:ext cx="3289853" cy="29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39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ission Logo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34" y="5425268"/>
            <a:ext cx="1716916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2" y="283397"/>
            <a:ext cx="10147548" cy="1143000"/>
          </a:xfrm>
        </p:spPr>
        <p:txBody>
          <a:bodyPr/>
          <a:lstStyle>
            <a:lvl1pPr>
              <a:defRPr b="1">
                <a:solidFill>
                  <a:srgbClr val="051C4B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4"/>
            <a:ext cx="10147549" cy="4163255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5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9220" y="6111070"/>
            <a:ext cx="619107" cy="365125"/>
          </a:xfrm>
        </p:spPr>
        <p:txBody>
          <a:bodyPr/>
          <a:lstStyle>
            <a:lvl1pPr algn="ctr">
              <a:defRPr>
                <a:solidFill>
                  <a:srgbClr val="051C4B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0EBF85CB-8E6F-4C76-A97C-98828569A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3A5449-DB65-4261-B616-46D1706BA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2" y="283397"/>
            <a:ext cx="10147548" cy="1143000"/>
          </a:xfrm>
        </p:spPr>
        <p:txBody>
          <a:bodyPr/>
          <a:lstStyle>
            <a:lvl1pPr>
              <a:defRPr b="1">
                <a:solidFill>
                  <a:srgbClr val="051C4B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FCCA9F-AC1E-4788-96ED-641E4280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1664002"/>
            <a:ext cx="5101640" cy="4163255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3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8A7AFB-D430-4557-9CDC-B8B2555C64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02549" y="1663999"/>
            <a:ext cx="4950000" cy="4163255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3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6" name="Picture 15" descr="Commission Logo 2.png">
            <a:extLst>
              <a:ext uri="{FF2B5EF4-FFF2-40B4-BE49-F238E27FC236}">
                <a16:creationId xmlns:a16="http://schemas.microsoft.com/office/drawing/2014/main" id="{0516D010-F371-4A35-AE0F-5EFE989CB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34" y="5425268"/>
            <a:ext cx="1716916" cy="1371600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610C1D84-2D7D-4B1C-8A88-9EB7E82C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220" y="6111070"/>
            <a:ext cx="619107" cy="365125"/>
          </a:xfrm>
        </p:spPr>
        <p:txBody>
          <a:bodyPr/>
          <a:lstStyle>
            <a:lvl1pPr algn="ctr">
              <a:defRPr>
                <a:solidFill>
                  <a:srgbClr val="051C4B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0EBF85CB-8E6F-4C76-A97C-98828569A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7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2" y="1535115"/>
            <a:ext cx="5105623" cy="639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2551" y="1535115"/>
            <a:ext cx="4958320" cy="639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341A8F-20BA-4211-976F-DA305609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2" y="283397"/>
            <a:ext cx="10147548" cy="1143000"/>
          </a:xfrm>
        </p:spPr>
        <p:txBody>
          <a:bodyPr/>
          <a:lstStyle>
            <a:lvl1pPr>
              <a:defRPr b="1">
                <a:solidFill>
                  <a:srgbClr val="051C4B"/>
                </a:solidFill>
                <a:latin typeface="Avenir Next LT Pro" panose="020B0504020202020204" pitchFamily="34" charset="0"/>
                <a:cs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0A0EB8-0F1C-4789-82EA-74FBC7AD4F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5001" y="2238159"/>
            <a:ext cx="5101640" cy="3588484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3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2F59F1-49C7-41A5-AAB1-C15838CA33A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02549" y="2238158"/>
            <a:ext cx="4950000" cy="3588484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3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 descr="Commission Logo 2.png">
            <a:extLst>
              <a:ext uri="{FF2B5EF4-FFF2-40B4-BE49-F238E27FC236}">
                <a16:creationId xmlns:a16="http://schemas.microsoft.com/office/drawing/2014/main" id="{DDA31B36-55F5-4F38-B048-6D9E574C20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34" y="5425268"/>
            <a:ext cx="1716916" cy="1371600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4F35F71-5C84-40C7-BCDB-A030A5AC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220" y="6111070"/>
            <a:ext cx="619107" cy="365125"/>
          </a:xfrm>
        </p:spPr>
        <p:txBody>
          <a:bodyPr/>
          <a:lstStyle>
            <a:lvl1pPr algn="ctr">
              <a:defRPr>
                <a:solidFill>
                  <a:srgbClr val="051C4B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0EBF85CB-8E6F-4C76-A97C-98828569A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76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ission Logo 2.png">
            <a:extLst>
              <a:ext uri="{FF2B5EF4-FFF2-40B4-BE49-F238E27FC236}">
                <a16:creationId xmlns:a16="http://schemas.microsoft.com/office/drawing/2014/main" id="{F19D363A-61DE-4A71-8A54-8E363F329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34" y="5425268"/>
            <a:ext cx="1716916" cy="13716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19EA6A-9F9C-459E-88AB-D82443D6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220" y="6111070"/>
            <a:ext cx="619107" cy="365125"/>
          </a:xfrm>
        </p:spPr>
        <p:txBody>
          <a:bodyPr/>
          <a:lstStyle>
            <a:lvl1pPr algn="ctr">
              <a:defRPr>
                <a:solidFill>
                  <a:srgbClr val="051C4B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A1D46623-C34D-4B2C-BEF2-8EB426E98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065AA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864B1F-4575-403F-AC3E-3E94F5C1CD87}"/>
              </a:ext>
            </a:extLst>
          </p:cNvPr>
          <p:cNvSpPr txBox="1">
            <a:spLocks/>
          </p:cNvSpPr>
          <p:nvPr/>
        </p:nvSpPr>
        <p:spPr>
          <a:xfrm>
            <a:off x="1905002" y="283397"/>
            <a:ext cx="4011084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b="1" kern="1200">
                <a:solidFill>
                  <a:srgbClr val="051C4B"/>
                </a:solidFill>
                <a:latin typeface="Avenir Next LT Pro" panose="020B0504020202020204" pitchFamily="34" charset="0"/>
                <a:ea typeface="+mj-ea"/>
                <a:cs typeface="Avenir Next LT Pro" panose="020B0504020202020204" pitchFamily="34" charset="0"/>
              </a:defRPr>
            </a:lvl1pPr>
          </a:lstStyle>
          <a:p>
            <a:r>
              <a:rPr lang="en-US" sz="4400" dirty="0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5F0753-58D6-48F7-BEBC-3BC91987DE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22415" y="283398"/>
            <a:ext cx="5886051" cy="5245533"/>
          </a:xfrm>
        </p:spPr>
        <p:txBody>
          <a:bodyPr/>
          <a:lstStyle>
            <a:lvl1pPr marL="342892" indent="-342892">
              <a:buSzPct val="100000"/>
              <a:buFontTx/>
              <a:buBlip>
                <a:blip r:embed="rId3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1pPr>
            <a:lvl2pPr marL="742931" indent="-285743">
              <a:buClr>
                <a:srgbClr val="E5A419"/>
              </a:buClr>
              <a:buSzPct val="100000"/>
              <a:buFont typeface="Arial"/>
              <a:buChar char="•"/>
              <a:defRPr>
                <a:solidFill>
                  <a:srgbClr val="4065AA"/>
                </a:solidFill>
                <a:latin typeface="Dubai Light"/>
                <a:cs typeface="Dubai Light"/>
              </a:defRPr>
            </a:lvl2pPr>
            <a:lvl3pPr marL="1142972" indent="-228594">
              <a:buClr>
                <a:srgbClr val="E5A419"/>
              </a:buClr>
              <a:buSzPct val="100000"/>
              <a:buFontTx/>
              <a:buBlip>
                <a:blip r:embed="rId4"/>
              </a:buBlip>
              <a:defRPr>
                <a:solidFill>
                  <a:srgbClr val="4065AA"/>
                </a:solidFill>
                <a:latin typeface="Dubai Light"/>
                <a:cs typeface="Dubai Light"/>
              </a:defRPr>
            </a:lvl3pPr>
            <a:lvl4pPr>
              <a:buClr>
                <a:srgbClr val="E5A419"/>
              </a:buClr>
              <a:defRPr>
                <a:solidFill>
                  <a:srgbClr val="4065AA"/>
                </a:solidFill>
                <a:latin typeface="Dubai Light"/>
                <a:cs typeface="Dubai Light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Commission Logo 2.png">
            <a:extLst>
              <a:ext uri="{FF2B5EF4-FFF2-40B4-BE49-F238E27FC236}">
                <a16:creationId xmlns:a16="http://schemas.microsoft.com/office/drawing/2014/main" id="{AD57F644-0A97-4D54-B28C-7FA69C26E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34" y="5425268"/>
            <a:ext cx="1716916" cy="13716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1D416E8-EFFC-4D0D-9E3C-97189FB3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220" y="6111070"/>
            <a:ext cx="619107" cy="365125"/>
          </a:xfrm>
        </p:spPr>
        <p:txBody>
          <a:bodyPr/>
          <a:lstStyle>
            <a:lvl1pPr algn="ctr">
              <a:defRPr>
                <a:solidFill>
                  <a:srgbClr val="051C4B"/>
                </a:solidFill>
                <a:latin typeface="Dubai Light" panose="020B0303030403030204" pitchFamily="34" charset="-78"/>
                <a:cs typeface="Dubai Light" panose="020B0303030403030204" pitchFamily="34" charset="-78"/>
              </a:defRPr>
            </a:lvl1pPr>
          </a:lstStyle>
          <a:p>
            <a:fld id="{0EBF85CB-8E6F-4C76-A97C-98828569A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21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6C22-BF2D-41F7-BA7A-C519BE144C63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85CB-8E6F-4C76-A97C-98828569A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14/relationships/chartEx" Target="../charts/chartEx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monhollon@che.sc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23D36-7543-4FF9-897D-4BBF8CED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Budget Request, 2021-22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67204-A7B1-4FE9-B0B1-94C3847DE1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69A4A3-6F44-41EA-87B7-63D57DB588F1}" type="datetime1">
              <a:rPr lang="en-US" smtClean="0"/>
              <a:t>1/4/2021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8A034-68DF-42A6-A024-A831C7EA6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House Ways &amp; Means </a:t>
            </a:r>
            <a:br>
              <a:rPr lang="en-US" dirty="0"/>
            </a:br>
            <a:r>
              <a:rPr lang="en-US" dirty="0"/>
              <a:t>Higher Ed Subcommittee</a:t>
            </a:r>
          </a:p>
        </p:txBody>
      </p:sp>
    </p:spTree>
    <p:extLst>
      <p:ext uri="{BB962C8B-B14F-4D97-AF65-F5344CB8AC3E}">
        <p14:creationId xmlns:p14="http://schemas.microsoft.com/office/powerpoint/2010/main" val="361780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 2019-20 Provisos </a:t>
            </a:r>
            <a:r>
              <a:rPr lang="en-US" b="0" dirty="0"/>
              <a:t>(page 1 of 5)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8EC16A-3A60-4E30-B77E-AD860493B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4207"/>
              </p:ext>
            </p:extLst>
          </p:nvPr>
        </p:nvGraphicFramePr>
        <p:xfrm>
          <a:off x="2216273" y="1648080"/>
          <a:ext cx="9525000" cy="414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27">
                  <a:extLst>
                    <a:ext uri="{9D8B030D-6E8A-4147-A177-3AD203B41FA5}">
                      <a16:colId xmlns:a16="http://schemas.microsoft.com/office/drawing/2014/main" val="2685512338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2668682221"/>
                    </a:ext>
                  </a:extLst>
                </a:gridCol>
                <a:gridCol w="4464132">
                  <a:extLst>
                    <a:ext uri="{9D8B030D-6E8A-4147-A177-3AD203B41FA5}">
                      <a16:colId xmlns:a16="http://schemas.microsoft.com/office/drawing/2014/main" val="760419483"/>
                    </a:ext>
                  </a:extLst>
                </a:gridCol>
                <a:gridCol w="1911473">
                  <a:extLst>
                    <a:ext uri="{9D8B030D-6E8A-4147-A177-3AD203B41FA5}">
                      <a16:colId xmlns:a16="http://schemas.microsoft.com/office/drawing/2014/main" val="4250627717"/>
                    </a:ext>
                  </a:extLst>
                </a:gridCol>
              </a:tblGrid>
              <a:tr h="531526"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Proviso Number</a:t>
                      </a: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Title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Description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Recommendation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7576"/>
                  </a:ext>
                </a:extLst>
              </a:tr>
              <a:tr h="618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Contract for Services Program Fees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Funds appropriated for Southern Regional Education Board Contract Programs and Dues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7963"/>
                  </a:ext>
                </a:extLst>
              </a:tr>
              <a:tr h="529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11.2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African American Loan program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Fund distribution for loan program to attract African American males to teaching professions 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1194"/>
                  </a:ext>
                </a:extLst>
              </a:tr>
              <a:tr h="776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11.3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GEAR-UP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Funds shall be used for state grants programs to reach disadvantaged middle school students to improve college readiness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814"/>
                  </a:ext>
                </a:extLst>
              </a:tr>
              <a:tr h="849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11.4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EPSCoR</a:t>
                      </a: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 Committee Representation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State </a:t>
                      </a:r>
                      <a:r>
                        <a:rPr lang="en-US" sz="14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EPSCoR</a:t>
                      </a: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 Committee shall have an executive committee including representation from a research and a four-year teaching institution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39747"/>
                  </a:ext>
                </a:extLst>
              </a:tr>
              <a:tr h="734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11.5 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SREB Funds Exempt from Budget Cut 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Funds appropriated to the CHE for SREB programs shall be excluded from any across the board mandated cut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254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 2019-20 Provisos </a:t>
            </a:r>
            <a:r>
              <a:rPr lang="en-US" b="0" dirty="0"/>
              <a:t>(page 2 of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8570851-811A-437E-B7AB-A25899C9D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065196"/>
              </p:ext>
            </p:extLst>
          </p:nvPr>
        </p:nvGraphicFramePr>
        <p:xfrm>
          <a:off x="2216273" y="1400997"/>
          <a:ext cx="9525000" cy="450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27">
                  <a:extLst>
                    <a:ext uri="{9D8B030D-6E8A-4147-A177-3AD203B41FA5}">
                      <a16:colId xmlns:a16="http://schemas.microsoft.com/office/drawing/2014/main" val="2685512338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2668682221"/>
                    </a:ext>
                  </a:extLst>
                </a:gridCol>
                <a:gridCol w="4464132">
                  <a:extLst>
                    <a:ext uri="{9D8B030D-6E8A-4147-A177-3AD203B41FA5}">
                      <a16:colId xmlns:a16="http://schemas.microsoft.com/office/drawing/2014/main" val="760419483"/>
                    </a:ext>
                  </a:extLst>
                </a:gridCol>
                <a:gridCol w="1911473">
                  <a:extLst>
                    <a:ext uri="{9D8B030D-6E8A-4147-A177-3AD203B41FA5}">
                      <a16:colId xmlns:a16="http://schemas.microsoft.com/office/drawing/2014/main" val="4250627717"/>
                    </a:ext>
                  </a:extLst>
                </a:gridCol>
              </a:tblGrid>
              <a:tr h="578762"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Proviso Number</a:t>
                      </a: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Title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Description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Recommendation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7576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11.6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Performance Improvement Pool Allocation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80% of funds appropriated under Performance Funding will be allocated to </a:t>
                      </a:r>
                      <a:r>
                        <a:rPr lang="en-US" sz="14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EPSCoR</a:t>
                      </a: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 and 20% to support SC State’s management ed programs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7963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11.7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Troop-to-Teachers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Members of armed forces who are admitted to program are entitled to pay in-state tuition at participating state schools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1194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11.8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Need-Based Foster Youth Grants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Youth in custody of DSS and attending higher education school in the state are eligible for additional need-based funding of $2,000-2,500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814"/>
                  </a:ext>
                </a:extLst>
              </a:tr>
              <a:tr h="773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11.9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Tuition Age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Age limitation of children of war veterans admitted to attend free is suspended if they successfully appeal due to extenuating health condition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39747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11.6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Performance Improvement Pool Allocation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80% of funds appropriated under Performance Funding will be allocated to </a:t>
                      </a:r>
                      <a:r>
                        <a:rPr lang="en-US" sz="14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EPSCoR</a:t>
                      </a: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 and 20% to support SC State’s management ed programs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6448" marR="66448" marT="33224" marB="33224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2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1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 2019-20 Provisos </a:t>
            </a:r>
            <a:r>
              <a:rPr lang="en-US" b="0" dirty="0"/>
              <a:t>(page 3 of 5)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422AF3-D3C6-48B4-9902-E5360EAB6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09670"/>
              </p:ext>
            </p:extLst>
          </p:nvPr>
        </p:nvGraphicFramePr>
        <p:xfrm>
          <a:off x="2381516" y="1426397"/>
          <a:ext cx="9194513" cy="429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389">
                  <a:extLst>
                    <a:ext uri="{9D8B030D-6E8A-4147-A177-3AD203B41FA5}">
                      <a16:colId xmlns:a16="http://schemas.microsoft.com/office/drawing/2014/main" val="2162751100"/>
                    </a:ext>
                  </a:extLst>
                </a:gridCol>
                <a:gridCol w="1977314">
                  <a:extLst>
                    <a:ext uri="{9D8B030D-6E8A-4147-A177-3AD203B41FA5}">
                      <a16:colId xmlns:a16="http://schemas.microsoft.com/office/drawing/2014/main" val="1303759049"/>
                    </a:ext>
                  </a:extLst>
                </a:gridCol>
                <a:gridCol w="4353943">
                  <a:extLst>
                    <a:ext uri="{9D8B030D-6E8A-4147-A177-3AD203B41FA5}">
                      <a16:colId xmlns:a16="http://schemas.microsoft.com/office/drawing/2014/main" val="4176965047"/>
                    </a:ext>
                  </a:extLst>
                </a:gridCol>
                <a:gridCol w="1676867">
                  <a:extLst>
                    <a:ext uri="{9D8B030D-6E8A-4147-A177-3AD203B41FA5}">
                      <a16:colId xmlns:a16="http://schemas.microsoft.com/office/drawing/2014/main" val="1087581812"/>
                    </a:ext>
                  </a:extLst>
                </a:gridCol>
              </a:tblGrid>
              <a:tr h="542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Proviso Number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Dubai Medium" panose="020B0603030403030204" pitchFamily="34" charset="-78"/>
                        <a:ea typeface="Calibri" panose="020F0502020204030204" pitchFamily="34" charset="0"/>
                        <a:cs typeface="Dubai Medium" panose="020B0603030403030204" pitchFamily="34" charset="-78"/>
                      </a:endParaRPr>
                    </a:p>
                  </a:txBody>
                  <a:tcPr marL="72200" marR="72200" marT="36100" marB="36100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Title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Dubai Medium" panose="020B0603030403030204" pitchFamily="34" charset="-78"/>
                        <a:ea typeface="Calibri" panose="020F0502020204030204" pitchFamily="34" charset="0"/>
                        <a:cs typeface="Dubai Medium" panose="020B06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Description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Dubai Medium" panose="020B0603030403030204" pitchFamily="34" charset="-78"/>
                        <a:ea typeface="Calibri" panose="020F0502020204030204" pitchFamily="34" charset="0"/>
                        <a:cs typeface="Dubai Medium" panose="020B06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Recommendation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Dubai Medium" panose="020B0603030403030204" pitchFamily="34" charset="-78"/>
                        <a:ea typeface="Calibri" panose="020F0502020204030204" pitchFamily="34" charset="0"/>
                        <a:cs typeface="Dubai Medium" panose="020B06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59797"/>
                  </a:ext>
                </a:extLst>
              </a:tr>
              <a:tr h="959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11.10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LIFE &amp; Palmetto Fellows Enhancement Stipends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Requires student certification and institution verification the student is meeting all requirements to be enrolled as a declared major.  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71744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11.11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SmartState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The CHE is prohibited from expending any source of marketing funds on </a:t>
                      </a:r>
                      <a:r>
                        <a:rPr lang="en-US" sz="1600" dirty="0" err="1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SmartState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6221"/>
                  </a:ext>
                </a:extLst>
              </a:tr>
              <a:tr h="1186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11.12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College Transition Need-Based Grants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No more than $350,000 of need-based grants shall be used to provide grants to students enrolled in a college transition program serving students with intellectual disabilities 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63093"/>
                  </a:ext>
                </a:extLst>
              </a:tr>
              <a:tr h="959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11.13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Scholarship Awards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A student may receive a Palmetto Fellows or LIFE award during the summer requiring full-time enrollment of at least 12 hours over the summer.  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6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72200" marR="72200" marT="36100" marB="36100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960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 2019-20 Provisos </a:t>
            </a:r>
            <a:r>
              <a:rPr lang="en-US" b="0" dirty="0"/>
              <a:t>(page 4 of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DFF48C2-D4DB-4519-8131-7EB2D04AA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413831"/>
              </p:ext>
            </p:extLst>
          </p:nvPr>
        </p:nvGraphicFramePr>
        <p:xfrm>
          <a:off x="2216273" y="1426397"/>
          <a:ext cx="9525000" cy="392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27">
                  <a:extLst>
                    <a:ext uri="{9D8B030D-6E8A-4147-A177-3AD203B41FA5}">
                      <a16:colId xmlns:a16="http://schemas.microsoft.com/office/drawing/2014/main" val="2685512338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2668682221"/>
                    </a:ext>
                  </a:extLst>
                </a:gridCol>
                <a:gridCol w="4464132">
                  <a:extLst>
                    <a:ext uri="{9D8B030D-6E8A-4147-A177-3AD203B41FA5}">
                      <a16:colId xmlns:a16="http://schemas.microsoft.com/office/drawing/2014/main" val="760419483"/>
                    </a:ext>
                  </a:extLst>
                </a:gridCol>
                <a:gridCol w="1911473">
                  <a:extLst>
                    <a:ext uri="{9D8B030D-6E8A-4147-A177-3AD203B41FA5}">
                      <a16:colId xmlns:a16="http://schemas.microsoft.com/office/drawing/2014/main" val="4250627717"/>
                    </a:ext>
                  </a:extLst>
                </a:gridCol>
              </a:tblGrid>
              <a:tr h="618438"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Proviso Number</a:t>
                      </a: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Title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Description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Recommendation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7576"/>
                  </a:ext>
                </a:extLst>
              </a:tr>
              <a:tr h="822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11.14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Other Funded FTE Revenue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When institutions request additional other funded FTE positions, the EBO shall inform CHE of its decision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7963"/>
                  </a:ext>
                </a:extLst>
              </a:tr>
              <a:tr h="1076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11.15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Abatements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Institutions must submit to the CHE the total number of out-of-state undergraduate students during the prior fiscal year who received rate abatements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1194"/>
                  </a:ext>
                </a:extLst>
              </a:tr>
              <a:tr h="822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11.16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Outstanding Institutional Debt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Institutions must submit data on all outstanding institutional debt to Senate Finance, HWM and the CHE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814"/>
                  </a:ext>
                </a:extLst>
              </a:tr>
              <a:tr h="568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11.17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Longitudinal Data Reports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The CHE is directed to report on tuition and required fee trends, and comparable data among SREB states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marL="62750" marR="62750" marT="31375" marB="31375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3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21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FY 2019-20 Provisos </a:t>
            </a:r>
            <a:r>
              <a:rPr lang="en-US" b="0" dirty="0"/>
              <a:t>(page 5 of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3E25403-488D-4A74-A58F-981331C21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859544"/>
              </p:ext>
            </p:extLst>
          </p:nvPr>
        </p:nvGraphicFramePr>
        <p:xfrm>
          <a:off x="2216273" y="1752600"/>
          <a:ext cx="9525000" cy="296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27">
                  <a:extLst>
                    <a:ext uri="{9D8B030D-6E8A-4147-A177-3AD203B41FA5}">
                      <a16:colId xmlns:a16="http://schemas.microsoft.com/office/drawing/2014/main" val="2685512338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2668682221"/>
                    </a:ext>
                  </a:extLst>
                </a:gridCol>
                <a:gridCol w="4464132">
                  <a:extLst>
                    <a:ext uri="{9D8B030D-6E8A-4147-A177-3AD203B41FA5}">
                      <a16:colId xmlns:a16="http://schemas.microsoft.com/office/drawing/2014/main" val="760419483"/>
                    </a:ext>
                  </a:extLst>
                </a:gridCol>
                <a:gridCol w="1911473">
                  <a:extLst>
                    <a:ext uri="{9D8B030D-6E8A-4147-A177-3AD203B41FA5}">
                      <a16:colId xmlns:a16="http://schemas.microsoft.com/office/drawing/2014/main" val="4250627717"/>
                    </a:ext>
                  </a:extLst>
                </a:gridCol>
              </a:tblGrid>
              <a:tr h="578762"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Proviso Number</a:t>
                      </a: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Title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Description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Recommendation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7576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11.18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Suspend Governor’s Professor of the Year Award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The award shall be suspended for FY 2019-20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7963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11.19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Prohibition of Discriminatory Practices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The CHE shall print and distribute to all public institutions the definition of anti-Semitism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Keep</a:t>
                      </a:r>
                      <a:endParaRPr lang="en-US" sz="1400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1194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3.5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Dubai Light" panose="020B0303030403030204" pitchFamily="34" charset="-78"/>
                          <a:ea typeface="+mn-ea"/>
                          <a:cs typeface="Dubai Light" panose="020B0303030403030204" pitchFamily="34" charset="-78"/>
                        </a:rPr>
                        <a:t>LEA: FY 2019‑20 Lottery Funding) </a:t>
                      </a:r>
                      <a:endParaRPr lang="en-US" sz="1200" b="0" i="0" u="none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Provides allocations and specific authorization for the expenditure of state lottery funds.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Modify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1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3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Background – Request to Modify Proviso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FF5F-7000-4066-8B2C-38C5AA32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426398"/>
            <a:ext cx="10147549" cy="4364802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The CHE has administrative oversight of state scholarship and grants programs including Palmetto Fellows, LIFE, and S.C. HOPE Scholarships, the S.C. Need-Based Grant Program and Lottery Tuition Assistance. </a:t>
            </a:r>
          </a:p>
          <a:p>
            <a:r>
              <a:rPr lang="en-US" sz="5000" dirty="0"/>
              <a:t>Administrative responsibilities for these programs are assigned to three professional staff (3 FTEs), one scholarship auditor (1 FTE) and one program assistant (1 FTE). </a:t>
            </a:r>
          </a:p>
          <a:p>
            <a:r>
              <a:rPr lang="en-US" sz="5000" dirty="0"/>
              <a:t>Since 2017 administrative responsibilities and constituent services (constituent calls, financial aid assistance, workshops, parent nights, etc.) to students, school districts and higher institutions have </a:t>
            </a:r>
            <a:r>
              <a:rPr lang="en-US" sz="5000" u="sng" dirty="0"/>
              <a:t>significantly increased</a:t>
            </a:r>
            <a:r>
              <a:rPr lang="en-US" sz="5000" dirty="0"/>
              <a:t> as families become aware of financial assistance available to S.C. residents.  </a:t>
            </a:r>
          </a:p>
          <a:p>
            <a:r>
              <a:rPr lang="en-US" sz="5000" dirty="0"/>
              <a:t>In the fall of 2019, the CHE served over 111,000 students including: </a:t>
            </a:r>
          </a:p>
          <a:p>
            <a:pPr lvl="1"/>
            <a:r>
              <a:rPr lang="en-US" sz="3500" dirty="0"/>
              <a:t>9,123 Palmetto Fellows, </a:t>
            </a:r>
          </a:p>
          <a:p>
            <a:pPr lvl="1"/>
            <a:r>
              <a:rPr lang="en-US" sz="3500" dirty="0"/>
              <a:t>41,633LIFE Scholarship recipients, </a:t>
            </a:r>
          </a:p>
          <a:p>
            <a:pPr lvl="1"/>
            <a:r>
              <a:rPr lang="en-US" sz="3500" dirty="0"/>
              <a:t>3,570 S.C. HOPE Scholarship recipients, </a:t>
            </a:r>
          </a:p>
          <a:p>
            <a:pPr lvl="1"/>
            <a:r>
              <a:rPr lang="en-US" sz="3500" dirty="0"/>
              <a:t>27,379 S.C. Need-based Grant recipients and </a:t>
            </a:r>
          </a:p>
          <a:p>
            <a:pPr lvl="1"/>
            <a:r>
              <a:rPr lang="en-US" sz="3500" dirty="0"/>
              <a:t>29,671Lottery Tuition Assistance recipients.</a:t>
            </a:r>
          </a:p>
        </p:txBody>
      </p:sp>
    </p:spTree>
    <p:extLst>
      <p:ext uri="{BB962C8B-B14F-4D97-AF65-F5344CB8AC3E}">
        <p14:creationId xmlns:p14="http://schemas.microsoft.com/office/powerpoint/2010/main" val="208542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Request to Modify Proviso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3408911-2960-4C61-943D-F2AB9B32C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79983"/>
              </p:ext>
            </p:extLst>
          </p:nvPr>
        </p:nvGraphicFramePr>
        <p:xfrm>
          <a:off x="2216273" y="1428255"/>
          <a:ext cx="9525000" cy="140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27">
                  <a:extLst>
                    <a:ext uri="{9D8B030D-6E8A-4147-A177-3AD203B41FA5}">
                      <a16:colId xmlns:a16="http://schemas.microsoft.com/office/drawing/2014/main" val="2685512338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2668682221"/>
                    </a:ext>
                  </a:extLst>
                </a:gridCol>
                <a:gridCol w="4464132">
                  <a:extLst>
                    <a:ext uri="{9D8B030D-6E8A-4147-A177-3AD203B41FA5}">
                      <a16:colId xmlns:a16="http://schemas.microsoft.com/office/drawing/2014/main" val="760419483"/>
                    </a:ext>
                  </a:extLst>
                </a:gridCol>
                <a:gridCol w="1911473">
                  <a:extLst>
                    <a:ext uri="{9D8B030D-6E8A-4147-A177-3AD203B41FA5}">
                      <a16:colId xmlns:a16="http://schemas.microsoft.com/office/drawing/2014/main" val="4250627717"/>
                    </a:ext>
                  </a:extLst>
                </a:gridCol>
              </a:tblGrid>
              <a:tr h="578762"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Proviso Number</a:t>
                      </a:r>
                    </a:p>
                  </a:txBody>
                  <a:tcPr marL="48911" marR="48911" marT="24455" marB="24455"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Title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Description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ea typeface="+mn-ea"/>
                          <a:cs typeface="Dubai Medium" panose="020B0603030403030204" pitchFamily="34" charset="-78"/>
                        </a:rPr>
                        <a:t>Recommendation</a:t>
                      </a:r>
                    </a:p>
                  </a:txBody>
                  <a:tcPr marL="48911" marR="48911" marT="24455" marB="24455"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7576"/>
                  </a:ext>
                </a:extLst>
              </a:tr>
              <a:tr h="77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3.5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u="none" kern="1200" dirty="0">
                          <a:solidFill>
                            <a:schemeClr val="dk1"/>
                          </a:solidFill>
                          <a:effectLst/>
                          <a:latin typeface="Dubai Light" panose="020B0303030403030204" pitchFamily="34" charset="-78"/>
                          <a:ea typeface="+mn-ea"/>
                          <a:cs typeface="Dubai Light" panose="020B0303030403030204" pitchFamily="34" charset="-78"/>
                        </a:rPr>
                        <a:t>LEA: FY 2019‑20 Lottery Funding) </a:t>
                      </a:r>
                      <a:endParaRPr lang="en-US" sz="1200" i="0" u="none" dirty="0">
                        <a:effectLst/>
                        <a:latin typeface="Dubai Light" panose="020B0303030403030204" pitchFamily="34" charset="-78"/>
                        <a:ea typeface="Calibri" panose="020F0502020204030204" pitchFamily="34" charset="0"/>
                        <a:cs typeface="Dubai Light" panose="020B0303030403030204" pitchFamily="34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Provides allocations and specific authorization for the expenditure of state lottery funds.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ubai Light" panose="020B0303030403030204" pitchFamily="34" charset="-78"/>
                          <a:ea typeface="Calibri" panose="020F0502020204030204" pitchFamily="34" charset="0"/>
                          <a:cs typeface="Dubai Light" panose="020B0303030403030204" pitchFamily="34" charset="-78"/>
                        </a:rPr>
                        <a:t>Modify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7963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C4CAC2-CB60-4936-9053-B1E780CA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8" y="3359618"/>
            <a:ext cx="10147549" cy="275145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Due to the increase in the CHE’s student-focused activities (such as College &amp; Career Decision Day, FAFSA completion events, virtual college fairs), and a focus on program accountability and monitoring, the CHE suggests the following modification to Proviso 3.5: </a:t>
            </a:r>
          </a:p>
          <a:p>
            <a:r>
              <a:rPr 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“The Commission on Higher Education is authorized to use up to $</a:t>
            </a:r>
            <a:r>
              <a:rPr lang="en-US" sz="2000" strike="sngStrike" dirty="0">
                <a:latin typeface="Dubai Light" panose="020B0303030403030204" pitchFamily="34" charset="-78"/>
                <a:cs typeface="Dubai Light" panose="020B0303030403030204" pitchFamily="34" charset="-78"/>
              </a:rPr>
              <a:t>345,000</a:t>
            </a:r>
            <a:r>
              <a:rPr 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400,000 </a:t>
            </a:r>
            <a:r>
              <a:rPr lang="en-US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of the funds appropriated in this provision for LIFE, HOPE, and Palmetto Fellows scholarships to provide the necessary level of program support for the scholarship award process and to provide for a Scholarship Compliance Auditor.”</a:t>
            </a:r>
          </a:p>
        </p:txBody>
      </p:sp>
    </p:spTree>
    <p:extLst>
      <p:ext uri="{BB962C8B-B14F-4D97-AF65-F5344CB8AC3E}">
        <p14:creationId xmlns:p14="http://schemas.microsoft.com/office/powerpoint/2010/main" val="93264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Employees </a:t>
            </a:r>
            <a:r>
              <a:rPr lang="en-US" b="0" dirty="0"/>
              <a:t>(page 1 of 3)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Overview by Employee Group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2CAA850-A8C3-4BCA-A0D9-5533C431C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393005"/>
              </p:ext>
            </p:extLst>
          </p:nvPr>
        </p:nvGraphicFramePr>
        <p:xfrm>
          <a:off x="2460687" y="1965960"/>
          <a:ext cx="903617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8">
                  <a:extLst>
                    <a:ext uri="{9D8B030D-6E8A-4147-A177-3AD203B41FA5}">
                      <a16:colId xmlns:a16="http://schemas.microsoft.com/office/drawing/2014/main" val="1779885139"/>
                    </a:ext>
                  </a:extLst>
                </a:gridCol>
                <a:gridCol w="1877119">
                  <a:extLst>
                    <a:ext uri="{9D8B030D-6E8A-4147-A177-3AD203B41FA5}">
                      <a16:colId xmlns:a16="http://schemas.microsoft.com/office/drawing/2014/main" val="3768714866"/>
                    </a:ext>
                  </a:extLst>
                </a:gridCol>
                <a:gridCol w="2627027">
                  <a:extLst>
                    <a:ext uri="{9D8B030D-6E8A-4147-A177-3AD203B41FA5}">
                      <a16:colId xmlns:a16="http://schemas.microsoft.com/office/drawing/2014/main" val="1258595105"/>
                    </a:ext>
                  </a:extLst>
                </a:gridCol>
                <a:gridCol w="2627027">
                  <a:extLst>
                    <a:ext uri="{9D8B030D-6E8A-4147-A177-3AD203B41FA5}">
                      <a16:colId xmlns:a16="http://schemas.microsoft.com/office/drawing/2014/main" val="287076126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Total Authorized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Filled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Vacant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31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Classified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43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7336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Temporary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4014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Total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25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Employees </a:t>
            </a:r>
            <a:r>
              <a:rPr lang="en-US" b="0" dirty="0"/>
              <a:t>(page 2 of 3)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Agency Leadership by Ethnic Origin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667B34-6E91-43E2-B073-D6C91DBE4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98694"/>
              </p:ext>
            </p:extLst>
          </p:nvPr>
        </p:nvGraphicFramePr>
        <p:xfrm>
          <a:off x="2209800" y="1452337"/>
          <a:ext cx="7315200" cy="473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78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Employees </a:t>
            </a:r>
            <a:r>
              <a:rPr lang="en-US" b="0" dirty="0"/>
              <a:t>(page 3 of 3)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Agency Positions by Ethnic Origin</a:t>
            </a:r>
            <a:endParaRPr lang="en-US" sz="2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B56B0E-80F9-4739-A026-1735FA8898EB}"/>
              </a:ext>
            </a:extLst>
          </p:cNvPr>
          <p:cNvGrpSpPr/>
          <p:nvPr/>
        </p:nvGrpSpPr>
        <p:grpSpPr>
          <a:xfrm>
            <a:off x="1524000" y="1422768"/>
            <a:ext cx="9475070" cy="4510870"/>
            <a:chOff x="1523502" y="1422768"/>
            <a:chExt cx="9757973" cy="451087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7" name="Chart 6">
                  <a:extLst>
                    <a:ext uri="{FF2B5EF4-FFF2-40B4-BE49-F238E27FC236}">
                      <a16:creationId xmlns:a16="http://schemas.microsoft.com/office/drawing/2014/main" id="{3568DF31-F49F-43BE-B204-52E5307AEA7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360320370"/>
                    </p:ext>
                  </p:extLst>
                </p:nvPr>
              </p:nvGraphicFramePr>
              <p:xfrm>
                <a:off x="1523502" y="1422768"/>
                <a:ext cx="5298844" cy="451087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7" name="Chart 6">
                  <a:extLst>
                    <a:ext uri="{FF2B5EF4-FFF2-40B4-BE49-F238E27FC236}">
                      <a16:creationId xmlns:a16="http://schemas.microsoft.com/office/drawing/2014/main" id="{3568DF31-F49F-43BE-B204-52E5307AEA7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24000" y="1422768"/>
                  <a:ext cx="5145220" cy="4510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8" name="Chart 7">
                  <a:extLst>
                    <a:ext uri="{FF2B5EF4-FFF2-40B4-BE49-F238E27FC236}">
                      <a16:creationId xmlns:a16="http://schemas.microsoft.com/office/drawing/2014/main" id="{837AE8C9-FB8F-4942-AEAA-B05AEB5C09D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950353752"/>
                    </p:ext>
                  </p:extLst>
                </p:nvPr>
              </p:nvGraphicFramePr>
              <p:xfrm>
                <a:off x="6859877" y="1422768"/>
                <a:ext cx="4421598" cy="451087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8" name="Chart 7">
                  <a:extLst>
                    <a:ext uri="{FF2B5EF4-FFF2-40B4-BE49-F238E27FC236}">
                      <a16:creationId xmlns:a16="http://schemas.microsoft.com/office/drawing/2014/main" id="{837AE8C9-FB8F-4942-AEAA-B05AEB5C09D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05663" y="1422768"/>
                  <a:ext cx="4293407" cy="451087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19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COVID-19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10147549" cy="44680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CHE has not received any Federal funds related to COVID-19.  </a:t>
            </a:r>
          </a:p>
          <a:p>
            <a:r>
              <a:rPr lang="en-US" dirty="0"/>
              <a:t>The CHE is committed to Access, Affordability and Excellence.</a:t>
            </a:r>
          </a:p>
          <a:p>
            <a:pPr>
              <a:lnSpc>
                <a:spcPct val="120000"/>
              </a:lnSpc>
            </a:pPr>
            <a:r>
              <a:rPr lang="en-US" dirty="0"/>
              <a:t>As a coordinating agency, the CHE has facilitated virtual meetings among institutional leaders (presidents and chancellors, and academic, governmental relations, fiscal, and financial aid officers) to address COVID-19 related challenges and strategies to address the issues.</a:t>
            </a:r>
          </a:p>
          <a:p>
            <a:r>
              <a:rPr lang="en-US" dirty="0"/>
              <a:t>Improving affordability in the state’s higher education programs and services for students and families is especially critical during FY 21-22.  </a:t>
            </a:r>
          </a:p>
          <a:p>
            <a:pPr lvl="1"/>
            <a:r>
              <a:rPr lang="en-US" dirty="0"/>
              <a:t>The COVID-19 pandemic has impacted families’ employment status and their ability to support financially their students as they seek postsecondary education.  </a:t>
            </a:r>
          </a:p>
          <a:p>
            <a:r>
              <a:rPr lang="en-US" dirty="0"/>
              <a:t>The CHE also seeks to encourage excellence in the higher education system.</a:t>
            </a:r>
          </a:p>
          <a:p>
            <a:pPr lvl="1"/>
            <a:r>
              <a:rPr lang="en-US" dirty="0"/>
              <a:t>The CHE will pursue philanthropic opportunities to augment General Funds and other governmental funding.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89C2-3596-43C7-8737-1BB5D6FC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10ED-F90F-40F1-9EF2-8CF9B7F6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Rusty Monhollon, PhD</a:t>
            </a:r>
          </a:p>
          <a:p>
            <a:pPr marL="0" indent="0">
              <a:buNone/>
            </a:pPr>
            <a:r>
              <a:rPr lang="en-US" dirty="0"/>
              <a:t>	President &amp; Executive Director</a:t>
            </a:r>
          </a:p>
          <a:p>
            <a:pPr marL="457188" lvl="1" indent="0">
              <a:buNone/>
            </a:pPr>
            <a:r>
              <a:rPr lang="en-US" dirty="0"/>
              <a:t>(803) 737-2155</a:t>
            </a:r>
          </a:p>
          <a:p>
            <a:pPr marL="457188" lvl="1" indent="0">
              <a:buNone/>
            </a:pPr>
            <a:r>
              <a:rPr lang="en-US" dirty="0">
                <a:hlinkClick r:id="rId3"/>
              </a:rPr>
              <a:t>rmonhollon@che.sc.gov</a:t>
            </a:r>
            <a:r>
              <a:rPr lang="en-US" dirty="0"/>
              <a:t> </a:t>
            </a:r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2C6FA-5A91-4E97-8E72-0EEB67A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Appropriations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CB63CB-E3EB-4290-B52D-74DFC7A90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875351"/>
              </p:ext>
            </p:extLst>
          </p:nvPr>
        </p:nvGraphicFramePr>
        <p:xfrm>
          <a:off x="1905000" y="1295401"/>
          <a:ext cx="101473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Recurring Request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CHE has no recurring budget requests for FY 2021-22.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Non-Recurring Budget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95537"/>
              </p:ext>
            </p:extLst>
          </p:nvPr>
        </p:nvGraphicFramePr>
        <p:xfrm>
          <a:off x="1905000" y="1676400"/>
          <a:ext cx="99821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Request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Amount Requested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Description of Request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EBB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Need Based Grants</a:t>
                      </a:r>
                    </a:p>
                  </a:txBody>
                  <a:tcPr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$8,000,000</a:t>
                      </a:r>
                    </a:p>
                  </a:txBody>
                  <a:tcPr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COVID-19 has impacted families’ employment status and their ability to support financially their students.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BEA forecasts lottery funds to increase by $53 million.  </a:t>
                      </a:r>
                    </a:p>
                  </a:txBody>
                  <a:tcPr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PASCAL</a:t>
                      </a:r>
                    </a:p>
                  </a:txBody>
                  <a:tcPr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$1,500,000</a:t>
                      </a:r>
                    </a:p>
                  </a:txBody>
                  <a:tcPr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The CHE is the fiscal agent for PASCAL, the Partnership Among South Carolina Academic Libraries.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This request would maintain PASCAL at its current funding level.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PASCAL leverages academic library resources and needs to renew multiyear eBook subscription licenses, provide system vendor software and increase access and affordability of instructional resources for students.</a:t>
                      </a:r>
                    </a:p>
                  </a:txBody>
                  <a:tcPr>
                    <a:lnL w="12700" cap="flat" cmpd="sng" algn="ctr">
                      <a:solidFill>
                        <a:srgbClr val="EBB1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Capital Request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CHE has no capital budget request for FY 2021-22.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2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Other Fund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CHE has no “other fund” requests for FY 2021-22.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Federal Fund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CHE has no federal fund requests for FY 2021-22.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FTE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CHE has no FTE requests for FY 2021-22.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85CB-8E6F-4C76-A97C-98828569AB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53099"/>
      </p:ext>
    </p:extLst>
  </p:cSld>
  <p:clrMapOvr>
    <a:masterClrMapping/>
  </p:clrMapOvr>
</p:sld>
</file>

<file path=ppt/theme/theme1.xml><?xml version="1.0" encoding="utf-8"?>
<a:theme xmlns:a="http://schemas.openxmlformats.org/drawingml/2006/main" name="2020-10-19_CHE_PPTTemplate_Draf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-10-19_CHE_PPTTemplate_Draft1" id="{9594D2B6-8D03-4397-9BD0-4C408E38618B}" vid="{52F73F97-A380-47C7-AAC1-C388F64204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10291</TotalTime>
  <Words>1323</Words>
  <Application>Microsoft Office PowerPoint</Application>
  <PresentationFormat>Widescreen</PresentationFormat>
  <Paragraphs>233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Calibri</vt:lpstr>
      <vt:lpstr>Dubai Light</vt:lpstr>
      <vt:lpstr>Dubai Medium</vt:lpstr>
      <vt:lpstr>Optima</vt:lpstr>
      <vt:lpstr>2020-10-19_CHE_PPTTemplate_Draft1</vt:lpstr>
      <vt:lpstr>House Ways &amp; Means  Higher Ed Subcommittee</vt:lpstr>
      <vt:lpstr>COVID-19 Update</vt:lpstr>
      <vt:lpstr>Appropriations History</vt:lpstr>
      <vt:lpstr>Recurring Request </vt:lpstr>
      <vt:lpstr>Non-Recurring Budget Requests</vt:lpstr>
      <vt:lpstr>Capital Request </vt:lpstr>
      <vt:lpstr>Other Fund Request</vt:lpstr>
      <vt:lpstr>Federal Fund Request</vt:lpstr>
      <vt:lpstr>FTE Request</vt:lpstr>
      <vt:lpstr>FY 2019-20 Provisos (page 1 of 5)</vt:lpstr>
      <vt:lpstr>FY 2019-20 Provisos (page 2 of 5)</vt:lpstr>
      <vt:lpstr>FY 2019-20 Provisos (page 3 of 5)</vt:lpstr>
      <vt:lpstr>FY 2019-20 Provisos (page 4 of 5)</vt:lpstr>
      <vt:lpstr>FY 2019-20 Provisos (page 5 of 5)</vt:lpstr>
      <vt:lpstr>Background – Request to Modify Proviso</vt:lpstr>
      <vt:lpstr>Request to Modify Proviso</vt:lpstr>
      <vt:lpstr>Employees (page 1 of 3) Overview by Employee Group</vt:lpstr>
      <vt:lpstr>Employees (page 2 of 3) Agency Leadership by Ethnic Origin</vt:lpstr>
      <vt:lpstr>Employees (page 3 of 3) Agency Positions by Ethnic Origin</vt:lpstr>
      <vt:lpstr>Contact Information</vt:lpstr>
    </vt:vector>
  </TitlesOfParts>
  <Company>LPITS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Title Page</dc:title>
  <dc:creator>%USERNAME%</dc:creator>
  <cp:lastModifiedBy>AJ Newton</cp:lastModifiedBy>
  <cp:revision>293</cp:revision>
  <cp:lastPrinted>2021-01-04T16:28:23Z</cp:lastPrinted>
  <dcterms:created xsi:type="dcterms:W3CDTF">2012-12-18T13:46:33Z</dcterms:created>
  <dcterms:modified xsi:type="dcterms:W3CDTF">2021-01-04T19:18:34Z</dcterms:modified>
</cp:coreProperties>
</file>